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odec Pro ExtraBold" charset="1" panose="00000700000000000000"/>
      <p:regular r:id="rId12"/>
    </p:embeddedFont>
    <p:embeddedFont>
      <p:font typeface="Codec Pro ExtraBold Bold" charset="1" panose="00000900000000000000"/>
      <p:regular r:id="rId13"/>
    </p:embeddedFont>
    <p:embeddedFont>
      <p:font typeface="Open Sauce" charset="1" panose="00000500000000000000"/>
      <p:regular r:id="rId14"/>
    </p:embeddedFont>
    <p:embeddedFont>
      <p:font typeface="Open Sauce Bold" charset="1" panose="00000800000000000000"/>
      <p:regular r:id="rId15"/>
    </p:embeddedFont>
    <p:embeddedFont>
      <p:font typeface="Open Sauce Italics" charset="1" panose="00000500000000000000"/>
      <p:regular r:id="rId16"/>
    </p:embeddedFont>
    <p:embeddedFont>
      <p:font typeface="Open Sauce Bold Italics" charset="1" panose="00000800000000000000"/>
      <p:regular r:id="rId17"/>
    </p:embeddedFont>
    <p:embeddedFont>
      <p:font typeface="Open Sauce Light" charset="1" panose="00000400000000000000"/>
      <p:regular r:id="rId18"/>
    </p:embeddedFont>
    <p:embeddedFont>
      <p:font typeface="Open Sauce Light Italics" charset="1" panose="00000400000000000000"/>
      <p:regular r:id="rId19"/>
    </p:embeddedFont>
    <p:embeddedFont>
      <p:font typeface="Open Sauce Medium" charset="1" panose="00000600000000000000"/>
      <p:regular r:id="rId20"/>
    </p:embeddedFont>
    <p:embeddedFont>
      <p:font typeface="Open Sauce Medium Italics" charset="1" panose="00000600000000000000"/>
      <p:regular r:id="rId21"/>
    </p:embeddedFont>
    <p:embeddedFont>
      <p:font typeface="Open Sauce Semi-Bold" charset="1" panose="00000700000000000000"/>
      <p:regular r:id="rId22"/>
    </p:embeddedFont>
    <p:embeddedFont>
      <p:font typeface="Open Sauce Semi-Bold Italics" charset="1" panose="00000700000000000000"/>
      <p:regular r:id="rId23"/>
    </p:embeddedFont>
    <p:embeddedFont>
      <p:font typeface="Open Sauce Heavy" charset="1" panose="00000A00000000000000"/>
      <p:regular r:id="rId24"/>
    </p:embeddedFont>
    <p:embeddedFont>
      <p:font typeface="Open Sauce Heavy Italics" charset="1" panose="00000A00000000000000"/>
      <p:regular r:id="rId25"/>
    </p:embeddedFont>
    <p:embeddedFont>
      <p:font typeface="Open Sans" charset="1" panose="020B0606030504020204"/>
      <p:regular r:id="rId26"/>
    </p:embeddedFont>
    <p:embeddedFont>
      <p:font typeface="Open Sans Bold" charset="1" panose="020B0806030504020204"/>
      <p:regular r:id="rId27"/>
    </p:embeddedFont>
    <p:embeddedFont>
      <p:font typeface="Open Sans Italics" charset="1" panose="020B0606030504020204"/>
      <p:regular r:id="rId28"/>
    </p:embeddedFont>
    <p:embeddedFont>
      <p:font typeface="Open Sans Bold Italics" charset="1" panose="020B0806030504020204"/>
      <p:regular r:id="rId29"/>
    </p:embeddedFont>
    <p:embeddedFont>
      <p:font typeface="Open Sans Light" charset="1" panose="020B0306030504020204"/>
      <p:regular r:id="rId30"/>
    </p:embeddedFont>
    <p:embeddedFont>
      <p:font typeface="Open Sans Light Italics" charset="1" panose="020B0306030504020204"/>
      <p:regular r:id="rId31"/>
    </p:embeddedFont>
    <p:embeddedFont>
      <p:font typeface="Open Sans Ultra-Bold" charset="1" panose="00000000000000000000"/>
      <p:regular r:id="rId32"/>
    </p:embeddedFont>
    <p:embeddedFont>
      <p:font typeface="Open Sans Ultra-Bold Italics" charset="1" panose="00000000000000000000"/>
      <p:regular r:id="rId33"/>
    </p:embeddedFont>
    <p:embeddedFont>
      <p:font typeface="Montserrat" charset="1" panose="00000500000000000000"/>
      <p:regular r:id="rId34"/>
    </p:embeddedFont>
    <p:embeddedFont>
      <p:font typeface="Montserrat Bold" charset="1" panose="00000800000000000000"/>
      <p:regular r:id="rId35"/>
    </p:embeddedFont>
    <p:embeddedFont>
      <p:font typeface="Montserrat Italics" charset="1" panose="00000500000000000000"/>
      <p:regular r:id="rId36"/>
    </p:embeddedFont>
    <p:embeddedFont>
      <p:font typeface="Montserrat Bold Italics" charset="1" panose="00000800000000000000"/>
      <p:regular r:id="rId37"/>
    </p:embeddedFont>
    <p:embeddedFont>
      <p:font typeface="Montserrat Thin" charset="1" panose="00000300000000000000"/>
      <p:regular r:id="rId38"/>
    </p:embeddedFont>
    <p:embeddedFont>
      <p:font typeface="Montserrat Thin Italics" charset="1" panose="00000300000000000000"/>
      <p:regular r:id="rId39"/>
    </p:embeddedFont>
    <p:embeddedFont>
      <p:font typeface="Montserrat Extra-Light" charset="1" panose="00000300000000000000"/>
      <p:regular r:id="rId40"/>
    </p:embeddedFont>
    <p:embeddedFont>
      <p:font typeface="Montserrat Extra-Light Italics" charset="1" panose="00000300000000000000"/>
      <p:regular r:id="rId41"/>
    </p:embeddedFont>
    <p:embeddedFont>
      <p:font typeface="Montserrat Light" charset="1" panose="00000400000000000000"/>
      <p:regular r:id="rId42"/>
    </p:embeddedFont>
    <p:embeddedFont>
      <p:font typeface="Montserrat Light Italics" charset="1" panose="00000400000000000000"/>
      <p:regular r:id="rId43"/>
    </p:embeddedFont>
    <p:embeddedFont>
      <p:font typeface="Montserrat Medium" charset="1" panose="00000600000000000000"/>
      <p:regular r:id="rId44"/>
    </p:embeddedFont>
    <p:embeddedFont>
      <p:font typeface="Montserrat Medium Italics" charset="1" panose="00000600000000000000"/>
      <p:regular r:id="rId45"/>
    </p:embeddedFont>
    <p:embeddedFont>
      <p:font typeface="Montserrat Semi-Bold" charset="1" panose="00000700000000000000"/>
      <p:regular r:id="rId46"/>
    </p:embeddedFont>
    <p:embeddedFont>
      <p:font typeface="Montserrat Semi-Bold Italics" charset="1" panose="00000700000000000000"/>
      <p:regular r:id="rId47"/>
    </p:embeddedFont>
    <p:embeddedFont>
      <p:font typeface="Montserrat Ultra-Bold" charset="1" panose="00000900000000000000"/>
      <p:regular r:id="rId48"/>
    </p:embeddedFont>
    <p:embeddedFont>
      <p:font typeface="Montserrat Ultra-Bold Italics" charset="1" panose="00000900000000000000"/>
      <p:regular r:id="rId49"/>
    </p:embeddedFont>
    <p:embeddedFont>
      <p:font typeface="Montserrat Heavy" charset="1" panose="00000A00000000000000"/>
      <p:regular r:id="rId50"/>
    </p:embeddedFont>
    <p:embeddedFont>
      <p:font typeface="Montserrat Heavy Italics" charset="1" panose="00000A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482" r="0" b="-961"/>
            </a:stretch>
          </a:blipFill>
        </p:spPr>
      </p:sp>
      <p:grpSp>
        <p:nvGrpSpPr>
          <p:cNvPr name="Group 3" id="3"/>
          <p:cNvGrpSpPr/>
          <p:nvPr/>
        </p:nvGrpSpPr>
        <p:grpSpPr>
          <a:xfrm rot="0">
            <a:off x="1841963" y="7089904"/>
            <a:ext cx="1153016" cy="115301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5" id="5"/>
          <p:cNvGrpSpPr/>
          <p:nvPr/>
        </p:nvGrpSpPr>
        <p:grpSpPr>
          <a:xfrm rot="0">
            <a:off x="-485022" y="7912483"/>
            <a:ext cx="2615770" cy="261577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7" id="7"/>
          <p:cNvGrpSpPr/>
          <p:nvPr/>
        </p:nvGrpSpPr>
        <p:grpSpPr>
          <a:xfrm rot="-10800000">
            <a:off x="15293021" y="1385527"/>
            <a:ext cx="1153016" cy="115301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9" id="9"/>
          <p:cNvGrpSpPr/>
          <p:nvPr/>
        </p:nvGrpSpPr>
        <p:grpSpPr>
          <a:xfrm rot="-10800000">
            <a:off x="16157252" y="-899805"/>
            <a:ext cx="2615770" cy="261577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11" id="11"/>
          <p:cNvGrpSpPr>
            <a:grpSpLocks noChangeAspect="true"/>
          </p:cNvGrpSpPr>
          <p:nvPr/>
        </p:nvGrpSpPr>
        <p:grpSpPr>
          <a:xfrm rot="0">
            <a:off x="5029200" y="1028700"/>
            <a:ext cx="8229600" cy="8229600"/>
            <a:chOff x="0" y="0"/>
            <a:chExt cx="1708150" cy="1708150"/>
          </a:xfrm>
        </p:grpSpPr>
        <p:sp>
          <p:nvSpPr>
            <p:cNvPr name="Freeform 12" id="12"/>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5EDB12">
                <a:alpha val="6667"/>
              </a:srgbClr>
            </a:solidFill>
          </p:spPr>
        </p:sp>
      </p:grpSp>
      <p:sp>
        <p:nvSpPr>
          <p:cNvPr name="TextBox 13" id="13"/>
          <p:cNvSpPr txBox="true"/>
          <p:nvPr/>
        </p:nvSpPr>
        <p:spPr>
          <a:xfrm rot="0">
            <a:off x="1028700" y="3975541"/>
            <a:ext cx="16230600" cy="1609300"/>
          </a:xfrm>
          <a:prstGeom prst="rect">
            <a:avLst/>
          </a:prstGeom>
        </p:spPr>
        <p:txBody>
          <a:bodyPr anchor="t" rtlCol="false" tIns="0" lIns="0" bIns="0" rIns="0">
            <a:spAutoFit/>
          </a:bodyPr>
          <a:lstStyle/>
          <a:p>
            <a:pPr algn="ctr">
              <a:lnSpc>
                <a:spcPts val="13148"/>
              </a:lnSpc>
              <a:spcBef>
                <a:spcPct val="0"/>
              </a:spcBef>
            </a:pPr>
            <a:r>
              <a:rPr lang="en-US" sz="9391">
                <a:solidFill>
                  <a:srgbClr val="FFFFFF"/>
                </a:solidFill>
                <a:latin typeface="Montserrat Ultra-Bold"/>
              </a:rPr>
              <a:t>GREEN SCAN</a:t>
            </a:r>
          </a:p>
        </p:txBody>
      </p:sp>
      <p:sp>
        <p:nvSpPr>
          <p:cNvPr name="TextBox 14" id="14"/>
          <p:cNvSpPr txBox="true"/>
          <p:nvPr/>
        </p:nvSpPr>
        <p:spPr>
          <a:xfrm rot="0">
            <a:off x="1841963" y="5806809"/>
            <a:ext cx="14604073" cy="430238"/>
          </a:xfrm>
          <a:prstGeom prst="rect">
            <a:avLst/>
          </a:prstGeom>
        </p:spPr>
        <p:txBody>
          <a:bodyPr anchor="t" rtlCol="false" tIns="0" lIns="0" bIns="0" rIns="0">
            <a:spAutoFit/>
          </a:bodyPr>
          <a:lstStyle/>
          <a:p>
            <a:pPr algn="ctr">
              <a:lnSpc>
                <a:spcPts val="3586"/>
              </a:lnSpc>
              <a:spcBef>
                <a:spcPct val="0"/>
              </a:spcBef>
            </a:pPr>
            <a:r>
              <a:rPr lang="en-US" sz="2561" spc="1429">
                <a:solidFill>
                  <a:srgbClr val="5EDB12"/>
                </a:solidFill>
                <a:latin typeface="Open Sans"/>
              </a:rPr>
              <a:t>GREEN SCAN TEAM</a:t>
            </a:r>
          </a:p>
        </p:txBody>
      </p:sp>
      <p:sp>
        <p:nvSpPr>
          <p:cNvPr name="TextBox 15" id="15"/>
          <p:cNvSpPr txBox="true"/>
          <p:nvPr/>
        </p:nvSpPr>
        <p:spPr>
          <a:xfrm rot="0">
            <a:off x="7716889" y="7936215"/>
            <a:ext cx="3395052" cy="30670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Montserrat Ultra-Bold"/>
              </a:rPr>
              <a:t>HAKAN BAYAZIT HABEŞ</a:t>
            </a:r>
          </a:p>
        </p:txBody>
      </p:sp>
      <p:sp>
        <p:nvSpPr>
          <p:cNvPr name="TextBox 16" id="16"/>
          <p:cNvSpPr txBox="true"/>
          <p:nvPr/>
        </p:nvSpPr>
        <p:spPr>
          <a:xfrm rot="0">
            <a:off x="7787348" y="6781857"/>
            <a:ext cx="3254133" cy="30670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Montserrat Ultra-Bold"/>
              </a:rPr>
              <a:t>MEHMET ALI ÇAKMAK</a:t>
            </a:r>
          </a:p>
        </p:txBody>
      </p:sp>
      <p:sp>
        <p:nvSpPr>
          <p:cNvPr name="TextBox 17" id="17"/>
          <p:cNvSpPr txBox="true"/>
          <p:nvPr/>
        </p:nvSpPr>
        <p:spPr>
          <a:xfrm rot="0">
            <a:off x="8190427" y="7368014"/>
            <a:ext cx="2001092" cy="306705"/>
          </a:xfrm>
          <a:prstGeom prst="rect">
            <a:avLst/>
          </a:prstGeom>
        </p:spPr>
        <p:txBody>
          <a:bodyPr anchor="t" rtlCol="false" tIns="0" lIns="0" bIns="0" rIns="0">
            <a:spAutoFit/>
          </a:bodyPr>
          <a:lstStyle/>
          <a:p>
            <a:pPr>
              <a:lnSpc>
                <a:spcPts val="2519"/>
              </a:lnSpc>
              <a:spcBef>
                <a:spcPct val="0"/>
              </a:spcBef>
            </a:pPr>
            <a:r>
              <a:rPr lang="en-US" sz="1799">
                <a:solidFill>
                  <a:srgbClr val="FFFFFF"/>
                </a:solidFill>
                <a:latin typeface="Montserrat Ultra-Bold"/>
              </a:rPr>
              <a:t>BERKAY GÜLER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841963" y="7089904"/>
            <a:ext cx="1153016" cy="115301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5" id="5"/>
          <p:cNvGrpSpPr/>
          <p:nvPr/>
        </p:nvGrpSpPr>
        <p:grpSpPr>
          <a:xfrm rot="0">
            <a:off x="-485022" y="7912483"/>
            <a:ext cx="2615770" cy="261577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7" id="7"/>
          <p:cNvGrpSpPr/>
          <p:nvPr/>
        </p:nvGrpSpPr>
        <p:grpSpPr>
          <a:xfrm rot="-10800000">
            <a:off x="15293021" y="1385527"/>
            <a:ext cx="1153016" cy="115301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9" id="9"/>
          <p:cNvGrpSpPr/>
          <p:nvPr/>
        </p:nvGrpSpPr>
        <p:grpSpPr>
          <a:xfrm rot="-10800000">
            <a:off x="16157252" y="-899805"/>
            <a:ext cx="2615770" cy="261577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11" id="11"/>
          <p:cNvGrpSpPr>
            <a:grpSpLocks noChangeAspect="true"/>
          </p:cNvGrpSpPr>
          <p:nvPr/>
        </p:nvGrpSpPr>
        <p:grpSpPr>
          <a:xfrm rot="0">
            <a:off x="4000500" y="-5143500"/>
            <a:ext cx="10287000" cy="10287000"/>
            <a:chOff x="0" y="0"/>
            <a:chExt cx="1708150" cy="1708150"/>
          </a:xfrm>
        </p:grpSpPr>
        <p:sp>
          <p:nvSpPr>
            <p:cNvPr name="Freeform 12" id="12"/>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5EDB12"/>
            </a:solidFill>
          </p:spPr>
        </p:sp>
      </p:grpSp>
      <p:sp>
        <p:nvSpPr>
          <p:cNvPr name="TextBox 13" id="13"/>
          <p:cNvSpPr txBox="true"/>
          <p:nvPr/>
        </p:nvSpPr>
        <p:spPr>
          <a:xfrm rot="0">
            <a:off x="1028700" y="5241285"/>
            <a:ext cx="16230600" cy="2552963"/>
          </a:xfrm>
          <a:prstGeom prst="rect">
            <a:avLst/>
          </a:prstGeom>
        </p:spPr>
        <p:txBody>
          <a:bodyPr anchor="t" rtlCol="false" tIns="0" lIns="0" bIns="0" rIns="0">
            <a:spAutoFit/>
          </a:bodyPr>
          <a:lstStyle/>
          <a:p>
            <a:pPr algn="ctr">
              <a:lnSpc>
                <a:spcPts val="20980"/>
              </a:lnSpc>
              <a:spcBef>
                <a:spcPct val="0"/>
              </a:spcBef>
            </a:pPr>
            <a:r>
              <a:rPr lang="en-US" sz="14986">
                <a:solidFill>
                  <a:srgbClr val="FFFFFF"/>
                </a:solidFill>
                <a:latin typeface="Montserrat Ultra-Bold"/>
              </a:rPr>
              <a:t>THANK YOU</a:t>
            </a:r>
          </a:p>
        </p:txBody>
      </p:sp>
      <p:sp>
        <p:nvSpPr>
          <p:cNvPr name="TextBox 14" id="14"/>
          <p:cNvSpPr txBox="true"/>
          <p:nvPr/>
        </p:nvSpPr>
        <p:spPr>
          <a:xfrm rot="0">
            <a:off x="3460274" y="7889972"/>
            <a:ext cx="11367453" cy="355647"/>
          </a:xfrm>
          <a:prstGeom prst="rect">
            <a:avLst/>
          </a:prstGeom>
        </p:spPr>
        <p:txBody>
          <a:bodyPr anchor="t" rtlCol="false" tIns="0" lIns="0" bIns="0" rIns="0">
            <a:spAutoFit/>
          </a:bodyPr>
          <a:lstStyle/>
          <a:p>
            <a:pPr algn="ctr">
              <a:lnSpc>
                <a:spcPts val="2972"/>
              </a:lnSpc>
              <a:spcBef>
                <a:spcPct val="0"/>
              </a:spcBef>
            </a:pPr>
            <a:r>
              <a:rPr lang="en-US" sz="2123" spc="1184">
                <a:solidFill>
                  <a:srgbClr val="5EDB12"/>
                </a:solidFill>
                <a:latin typeface="Open Sans"/>
              </a:rPr>
              <a:t>GREEN SCAN TEAM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grpSp>
        <p:nvGrpSpPr>
          <p:cNvPr name="Group 2" id="2"/>
          <p:cNvGrpSpPr/>
          <p:nvPr/>
        </p:nvGrpSpPr>
        <p:grpSpPr>
          <a:xfrm rot="0">
            <a:off x="0" y="2578373"/>
            <a:ext cx="5550077" cy="5130253"/>
            <a:chOff x="0" y="0"/>
            <a:chExt cx="7400102" cy="6840338"/>
          </a:xfrm>
        </p:grpSpPr>
        <p:pic>
          <p:nvPicPr>
            <p:cNvPr name="Picture 3" id="3"/>
            <p:cNvPicPr>
              <a:picLocks noChangeAspect="true"/>
            </p:cNvPicPr>
            <p:nvPr/>
          </p:nvPicPr>
          <p:blipFill>
            <a:blip r:embed="rId2"/>
            <a:srcRect l="40013" t="18047" r="10115" b="0"/>
            <a:stretch>
              <a:fillRect/>
            </a:stretch>
          </p:blipFill>
          <p:spPr>
            <a:xfrm flipH="false" flipV="false">
              <a:off x="0" y="0"/>
              <a:ext cx="7400102" cy="6840338"/>
            </a:xfrm>
            <a:prstGeom prst="rect">
              <a:avLst/>
            </a:prstGeom>
          </p:spPr>
        </p:pic>
      </p:grpSp>
      <p:grpSp>
        <p:nvGrpSpPr>
          <p:cNvPr name="Group 4" id="4"/>
          <p:cNvGrpSpPr/>
          <p:nvPr/>
        </p:nvGrpSpPr>
        <p:grpSpPr>
          <a:xfrm rot="0">
            <a:off x="5934919" y="2578373"/>
            <a:ext cx="3209081" cy="5130253"/>
            <a:chOff x="0" y="0"/>
            <a:chExt cx="4278774" cy="6840338"/>
          </a:xfrm>
        </p:grpSpPr>
        <p:pic>
          <p:nvPicPr>
            <p:cNvPr name="Picture 5" id="5"/>
            <p:cNvPicPr>
              <a:picLocks noChangeAspect="true"/>
            </p:cNvPicPr>
            <p:nvPr/>
          </p:nvPicPr>
          <p:blipFill>
            <a:blip r:embed="rId3"/>
            <a:srcRect l="20477" t="0" r="44337" b="0"/>
            <a:stretch>
              <a:fillRect/>
            </a:stretch>
          </p:blipFill>
          <p:spPr>
            <a:xfrm flipH="false" flipV="false">
              <a:off x="0" y="0"/>
              <a:ext cx="4278774" cy="6840338"/>
            </a:xfrm>
            <a:prstGeom prst="rect">
              <a:avLst/>
            </a:prstGeom>
          </p:spPr>
        </p:pic>
      </p:grpSp>
      <p:grpSp>
        <p:nvGrpSpPr>
          <p:cNvPr name="Group 6" id="6"/>
          <p:cNvGrpSpPr/>
          <p:nvPr/>
        </p:nvGrpSpPr>
        <p:grpSpPr>
          <a:xfrm rot="0">
            <a:off x="10329285" y="3728406"/>
            <a:ext cx="207911" cy="207911"/>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grpSp>
        <p:nvGrpSpPr>
          <p:cNvPr name="Group 8" id="8"/>
          <p:cNvGrpSpPr/>
          <p:nvPr/>
        </p:nvGrpSpPr>
        <p:grpSpPr>
          <a:xfrm rot="0">
            <a:off x="10329285" y="4602498"/>
            <a:ext cx="207911" cy="20791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grpSp>
        <p:nvGrpSpPr>
          <p:cNvPr name="Group 10" id="10"/>
          <p:cNvGrpSpPr/>
          <p:nvPr/>
        </p:nvGrpSpPr>
        <p:grpSpPr>
          <a:xfrm rot="0">
            <a:off x="10329285" y="5476590"/>
            <a:ext cx="207911" cy="207911"/>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grpSp>
        <p:nvGrpSpPr>
          <p:cNvPr name="Group 12" id="12"/>
          <p:cNvGrpSpPr/>
          <p:nvPr/>
        </p:nvGrpSpPr>
        <p:grpSpPr>
          <a:xfrm rot="0">
            <a:off x="10329285" y="6350683"/>
            <a:ext cx="207911" cy="207911"/>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grpSp>
        <p:nvGrpSpPr>
          <p:cNvPr name="Group 14" id="14"/>
          <p:cNvGrpSpPr/>
          <p:nvPr/>
        </p:nvGrpSpPr>
        <p:grpSpPr>
          <a:xfrm rot="-10800000">
            <a:off x="8833349" y="2267722"/>
            <a:ext cx="621302" cy="62130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6" id="16"/>
          <p:cNvGrpSpPr/>
          <p:nvPr/>
        </p:nvGrpSpPr>
        <p:grpSpPr>
          <a:xfrm rot="-10800000">
            <a:off x="2198530" y="7068752"/>
            <a:ext cx="1153016" cy="115301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TextBox 18" id="18"/>
          <p:cNvSpPr txBox="true"/>
          <p:nvPr/>
        </p:nvSpPr>
        <p:spPr>
          <a:xfrm rot="0">
            <a:off x="10329285" y="2492648"/>
            <a:ext cx="6785745" cy="844550"/>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PROJE İÇERIĞI</a:t>
            </a:r>
          </a:p>
        </p:txBody>
      </p:sp>
      <p:sp>
        <p:nvSpPr>
          <p:cNvPr name="TextBox 19" id="19"/>
          <p:cNvSpPr txBox="true"/>
          <p:nvPr/>
        </p:nvSpPr>
        <p:spPr>
          <a:xfrm rot="0">
            <a:off x="10821299" y="3626939"/>
            <a:ext cx="4029065"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Blockchain</a:t>
            </a:r>
          </a:p>
        </p:txBody>
      </p:sp>
      <p:sp>
        <p:nvSpPr>
          <p:cNvPr name="TextBox 20" id="20"/>
          <p:cNvSpPr txBox="true"/>
          <p:nvPr/>
        </p:nvSpPr>
        <p:spPr>
          <a:xfrm rot="0">
            <a:off x="10821299" y="4501031"/>
            <a:ext cx="4029065"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Yapay Zeka</a:t>
            </a:r>
          </a:p>
        </p:txBody>
      </p:sp>
      <p:sp>
        <p:nvSpPr>
          <p:cNvPr name="TextBox 21" id="21"/>
          <p:cNvSpPr txBox="true"/>
          <p:nvPr/>
        </p:nvSpPr>
        <p:spPr>
          <a:xfrm rot="0">
            <a:off x="10821299" y="5375123"/>
            <a:ext cx="4029065"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Web</a:t>
            </a:r>
          </a:p>
        </p:txBody>
      </p:sp>
      <p:sp>
        <p:nvSpPr>
          <p:cNvPr name="TextBox 22" id="22"/>
          <p:cNvSpPr txBox="true"/>
          <p:nvPr/>
        </p:nvSpPr>
        <p:spPr>
          <a:xfrm rot="0">
            <a:off x="10821299" y="6249216"/>
            <a:ext cx="4029065"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IoT (Internet of Things)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grpSp>
        <p:nvGrpSpPr>
          <p:cNvPr name="Group 2" id="2"/>
          <p:cNvGrpSpPr/>
          <p:nvPr/>
        </p:nvGrpSpPr>
        <p:grpSpPr>
          <a:xfrm rot="0">
            <a:off x="9374802" y="0"/>
            <a:ext cx="8913198" cy="10287000"/>
            <a:chOff x="0" y="0"/>
            <a:chExt cx="11884263" cy="13716000"/>
          </a:xfrm>
        </p:grpSpPr>
        <p:pic>
          <p:nvPicPr>
            <p:cNvPr name="Picture 3" id="3"/>
            <p:cNvPicPr>
              <a:picLocks noChangeAspect="true"/>
            </p:cNvPicPr>
            <p:nvPr/>
          </p:nvPicPr>
          <p:blipFill>
            <a:blip r:embed="rId2"/>
            <a:srcRect l="45768" t="0" r="5494" b="0"/>
            <a:stretch>
              <a:fillRect/>
            </a:stretch>
          </p:blipFill>
          <p:spPr>
            <a:xfrm flipH="false" flipV="false">
              <a:off x="0" y="0"/>
              <a:ext cx="11884263" cy="13716000"/>
            </a:xfrm>
            <a:prstGeom prst="rect">
              <a:avLst/>
            </a:prstGeom>
          </p:spPr>
        </p:pic>
      </p:grpSp>
      <p:sp>
        <p:nvSpPr>
          <p:cNvPr name="TextBox 4" id="4"/>
          <p:cNvSpPr txBox="true"/>
          <p:nvPr/>
        </p:nvSpPr>
        <p:spPr>
          <a:xfrm rot="0">
            <a:off x="477252" y="3744977"/>
            <a:ext cx="8586899" cy="813452"/>
          </a:xfrm>
          <a:prstGeom prst="rect">
            <a:avLst/>
          </a:prstGeom>
        </p:spPr>
        <p:txBody>
          <a:bodyPr anchor="t" rtlCol="false" tIns="0" lIns="0" bIns="0" rIns="0">
            <a:spAutoFit/>
          </a:bodyPr>
          <a:lstStyle/>
          <a:p>
            <a:pPr algn="ctr">
              <a:lnSpc>
                <a:spcPts val="6614"/>
              </a:lnSpc>
              <a:spcBef>
                <a:spcPct val="0"/>
              </a:spcBef>
            </a:pPr>
            <a:r>
              <a:rPr lang="en-US" sz="4724">
                <a:solidFill>
                  <a:srgbClr val="FFFFFF"/>
                </a:solidFill>
                <a:latin typeface="Montserrat Ultra-Bold"/>
              </a:rPr>
              <a:t>PROJENIN ÇIKIŞ NOKTASI</a:t>
            </a:r>
          </a:p>
        </p:txBody>
      </p:sp>
      <p:sp>
        <p:nvSpPr>
          <p:cNvPr name="TextBox 5" id="5"/>
          <p:cNvSpPr txBox="true"/>
          <p:nvPr/>
        </p:nvSpPr>
        <p:spPr>
          <a:xfrm rot="0">
            <a:off x="856424" y="4861031"/>
            <a:ext cx="7828555" cy="3079888"/>
          </a:xfrm>
          <a:prstGeom prst="rect">
            <a:avLst/>
          </a:prstGeom>
        </p:spPr>
        <p:txBody>
          <a:bodyPr anchor="t" rtlCol="false" tIns="0" lIns="0" bIns="0" rIns="0">
            <a:spAutoFit/>
          </a:bodyPr>
          <a:lstStyle/>
          <a:p>
            <a:pPr algn="ctr">
              <a:lnSpc>
                <a:spcPts val="3107"/>
              </a:lnSpc>
            </a:pPr>
            <a:r>
              <a:rPr lang="en-US" sz="2219">
                <a:solidFill>
                  <a:srgbClr val="FFFFFF"/>
                </a:solidFill>
                <a:latin typeface="Open Sans"/>
              </a:rPr>
              <a:t>Kişi başına düşen karbon emisyonlarının artmasıyla ortaya çıkan iklim krizi, yirmi birinci yüzyılın önemli sorunlarından biridir. 2016'da yürürlüğe giren Paris İklim Anlaşması, Birleşmiş Milletler İklim Değişikliği Çerçeve Sözleşmesi kapsamında imzalanmış ve imza atan ülkelerin düşük karbon emisyonu oluşturma çabalarını düzenli olarak raporlamasını öngörmektedir.</a:t>
            </a:r>
          </a:p>
          <a:p>
            <a:pPr algn="ctr">
              <a:lnSpc>
                <a:spcPts val="2827"/>
              </a:lnSpc>
              <a:spcBef>
                <a:spcPct val="0"/>
              </a:spcBef>
            </a:pPr>
          </a:p>
        </p:txBody>
      </p:sp>
      <p:grpSp>
        <p:nvGrpSpPr>
          <p:cNvPr name="Group 6" id="6"/>
          <p:cNvGrpSpPr/>
          <p:nvPr/>
        </p:nvGrpSpPr>
        <p:grpSpPr>
          <a:xfrm rot="-10800000">
            <a:off x="9064151" y="1028700"/>
            <a:ext cx="621302" cy="621302"/>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8" id="8"/>
          <p:cNvGrpSpPr/>
          <p:nvPr/>
        </p:nvGrpSpPr>
        <p:grpSpPr>
          <a:xfrm rot="-10800000">
            <a:off x="10890257" y="9710492"/>
            <a:ext cx="1153016" cy="11530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grpSp>
        <p:nvGrpSpPr>
          <p:cNvPr name="Group 2" id="2"/>
          <p:cNvGrpSpPr/>
          <p:nvPr/>
        </p:nvGrpSpPr>
        <p:grpSpPr>
          <a:xfrm rot="0">
            <a:off x="8629000" y="2929361"/>
            <a:ext cx="8915556" cy="5266183"/>
            <a:chOff x="0" y="0"/>
            <a:chExt cx="11887408" cy="7021578"/>
          </a:xfrm>
        </p:grpSpPr>
        <p:sp>
          <p:nvSpPr>
            <p:cNvPr name="Freeform 3" id="3"/>
            <p:cNvSpPr/>
            <p:nvPr/>
          </p:nvSpPr>
          <p:spPr>
            <a:xfrm flipH="false" flipV="false" rot="0">
              <a:off x="0" y="0"/>
              <a:ext cx="11887408" cy="7021578"/>
            </a:xfrm>
            <a:custGeom>
              <a:avLst/>
              <a:gdLst/>
              <a:ahLst/>
              <a:cxnLst/>
              <a:rect r="r" b="b" t="t" l="l"/>
              <a:pathLst>
                <a:path h="7021578" w="11887408">
                  <a:moveTo>
                    <a:pt x="0" y="0"/>
                  </a:moveTo>
                  <a:lnTo>
                    <a:pt x="11887408" y="0"/>
                  </a:lnTo>
                  <a:lnTo>
                    <a:pt x="11887408" y="7021578"/>
                  </a:lnTo>
                  <a:lnTo>
                    <a:pt x="0" y="7021578"/>
                  </a:lnTo>
                  <a:lnTo>
                    <a:pt x="0" y="0"/>
                  </a:lnTo>
                  <a:close/>
                </a:path>
              </a:pathLst>
            </a:custGeom>
            <a:blipFill>
              <a:blip r:embed="rId2"/>
              <a:stretch>
                <a:fillRect l="0" t="0" r="0" b="0"/>
              </a:stretch>
            </a:blipFill>
          </p:spPr>
        </p:sp>
        <p:sp>
          <p:nvSpPr>
            <p:cNvPr name="Freeform 4" id="4"/>
            <p:cNvSpPr/>
            <p:nvPr/>
          </p:nvSpPr>
          <p:spPr>
            <a:xfrm flipH="false" flipV="false" rot="0">
              <a:off x="723822" y="2644466"/>
              <a:ext cx="915110" cy="750390"/>
            </a:xfrm>
            <a:custGeom>
              <a:avLst/>
              <a:gdLst/>
              <a:ahLst/>
              <a:cxnLst/>
              <a:rect r="r" b="b" t="t" l="l"/>
              <a:pathLst>
                <a:path h="750390" w="915110">
                  <a:moveTo>
                    <a:pt x="0" y="0"/>
                  </a:moveTo>
                  <a:lnTo>
                    <a:pt x="915110" y="0"/>
                  </a:lnTo>
                  <a:lnTo>
                    <a:pt x="915110" y="750390"/>
                  </a:lnTo>
                  <a:lnTo>
                    <a:pt x="0" y="7503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840608" y="189374"/>
              <a:ext cx="857066" cy="642799"/>
            </a:xfrm>
            <a:custGeom>
              <a:avLst/>
              <a:gdLst/>
              <a:ahLst/>
              <a:cxnLst/>
              <a:rect r="r" b="b" t="t" l="l"/>
              <a:pathLst>
                <a:path h="642799" w="857066">
                  <a:moveTo>
                    <a:pt x="0" y="0"/>
                  </a:moveTo>
                  <a:lnTo>
                    <a:pt x="857066" y="0"/>
                  </a:lnTo>
                  <a:lnTo>
                    <a:pt x="857066" y="642799"/>
                  </a:lnTo>
                  <a:lnTo>
                    <a:pt x="0" y="6427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6" id="6"/>
          <p:cNvSpPr txBox="true"/>
          <p:nvPr/>
        </p:nvSpPr>
        <p:spPr>
          <a:xfrm rot="0">
            <a:off x="1028700" y="3520301"/>
            <a:ext cx="6627462" cy="844550"/>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EKOSISTEM</a:t>
            </a:r>
          </a:p>
        </p:txBody>
      </p:sp>
      <p:sp>
        <p:nvSpPr>
          <p:cNvPr name="TextBox 7" id="7"/>
          <p:cNvSpPr txBox="true"/>
          <p:nvPr/>
        </p:nvSpPr>
        <p:spPr>
          <a:xfrm rot="0">
            <a:off x="1028700" y="4793627"/>
            <a:ext cx="7600300" cy="3115437"/>
          </a:xfrm>
          <a:prstGeom prst="rect">
            <a:avLst/>
          </a:prstGeom>
        </p:spPr>
        <p:txBody>
          <a:bodyPr anchor="t" rtlCol="false" tIns="0" lIns="0" bIns="0" rIns="0">
            <a:spAutoFit/>
          </a:bodyPr>
          <a:lstStyle/>
          <a:p>
            <a:pPr>
              <a:lnSpc>
                <a:spcPts val="3107"/>
              </a:lnSpc>
            </a:pPr>
            <a:r>
              <a:rPr lang="en-US" sz="2219">
                <a:solidFill>
                  <a:srgbClr val="FFFFFF"/>
                </a:solidFill>
                <a:latin typeface="Open Sans"/>
              </a:rPr>
              <a:t>Enerji kaynaklarından kaynaklanan karbon emisyonunu azaltmak için, geri dönüşüm sistemleri, Yapay Zeka ve Blockchain teknolojilerini, endüstriyel atık dönüşümü sistemi kullanılarak, PoEC (Çevresel Katkının İspatı) aracılığıyla  nesnelerin tanımlanması, toplanması, kayıt altına alınması ve kişisel karbon ayak izlerinin azaltılması sağlanacaktır.</a:t>
            </a:r>
          </a:p>
          <a:p>
            <a:pPr>
              <a:lnSpc>
                <a:spcPts val="310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66043" y="1655140"/>
            <a:ext cx="4223578" cy="4223578"/>
            <a:chOff x="0" y="0"/>
            <a:chExt cx="6350000" cy="6350000"/>
          </a:xfrm>
        </p:grpSpPr>
        <p:sp>
          <p:nvSpPr>
            <p:cNvPr name="Freeform 3" id="3"/>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25046" t="0" r="-25046" b="0"/>
              </a:stretch>
            </a:blipFill>
          </p:spPr>
        </p:sp>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grpSp>
        <p:nvGrpSpPr>
          <p:cNvPr name="Group 5" id="5"/>
          <p:cNvGrpSpPr>
            <a:grpSpLocks noChangeAspect="true"/>
          </p:cNvGrpSpPr>
          <p:nvPr/>
        </p:nvGrpSpPr>
        <p:grpSpPr>
          <a:xfrm rot="0">
            <a:off x="4491031" y="5034722"/>
            <a:ext cx="4223578" cy="4223578"/>
            <a:chOff x="0" y="0"/>
            <a:chExt cx="6350000" cy="6350000"/>
          </a:xfrm>
        </p:grpSpPr>
        <p:sp>
          <p:nvSpPr>
            <p:cNvPr name="Freeform 6" id="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25046" t="0" r="-25046" b="0"/>
              </a:stretch>
            </a:blipFill>
          </p:spPr>
        </p:sp>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grpSp>
        <p:nvGrpSpPr>
          <p:cNvPr name="Group 8" id="8"/>
          <p:cNvGrpSpPr/>
          <p:nvPr/>
        </p:nvGrpSpPr>
        <p:grpSpPr>
          <a:xfrm rot="0">
            <a:off x="6126729" y="1655140"/>
            <a:ext cx="2811743" cy="2811743"/>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pic>
        <p:nvPicPr>
          <p:cNvPr name="Picture 10" id="10"/>
          <p:cNvPicPr>
            <a:picLocks noChangeAspect="true"/>
          </p:cNvPicPr>
          <p:nvPr/>
        </p:nvPicPr>
        <p:blipFill>
          <a:blip r:embed="rId4"/>
          <a:stretch>
            <a:fillRect/>
          </a:stretch>
        </p:blipFill>
        <p:spPr>
          <a:xfrm rot="0">
            <a:off x="6409628" y="1938039"/>
            <a:ext cx="2245945" cy="2245945"/>
          </a:xfrm>
          <a:prstGeom prst="rect">
            <a:avLst/>
          </a:prstGeom>
        </p:spPr>
      </p:pic>
      <p:grpSp>
        <p:nvGrpSpPr>
          <p:cNvPr name="Group 11" id="11"/>
          <p:cNvGrpSpPr/>
          <p:nvPr/>
        </p:nvGrpSpPr>
        <p:grpSpPr>
          <a:xfrm rot="-10800000">
            <a:off x="1366043" y="6028116"/>
            <a:ext cx="621302" cy="62130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3" id="13"/>
          <p:cNvGrpSpPr/>
          <p:nvPr/>
        </p:nvGrpSpPr>
        <p:grpSpPr>
          <a:xfrm rot="-10800000">
            <a:off x="2633584" y="6609329"/>
            <a:ext cx="1153016" cy="1153016"/>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TextBox 15" id="15"/>
          <p:cNvSpPr txBox="true"/>
          <p:nvPr/>
        </p:nvSpPr>
        <p:spPr>
          <a:xfrm rot="0">
            <a:off x="10479438" y="2674120"/>
            <a:ext cx="6627462" cy="844550"/>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POEC </a:t>
            </a:r>
          </a:p>
        </p:txBody>
      </p:sp>
      <p:sp>
        <p:nvSpPr>
          <p:cNvPr name="TextBox 16" id="16"/>
          <p:cNvSpPr txBox="true"/>
          <p:nvPr/>
        </p:nvSpPr>
        <p:spPr>
          <a:xfrm rot="0">
            <a:off x="10479438" y="2253074"/>
            <a:ext cx="3627261" cy="264160"/>
          </a:xfrm>
          <a:prstGeom prst="rect">
            <a:avLst/>
          </a:prstGeom>
        </p:spPr>
        <p:txBody>
          <a:bodyPr anchor="t" rtlCol="false" tIns="0" lIns="0" bIns="0" rIns="0">
            <a:spAutoFit/>
          </a:bodyPr>
          <a:lstStyle/>
          <a:p>
            <a:pPr>
              <a:lnSpc>
                <a:spcPts val="2239"/>
              </a:lnSpc>
              <a:spcBef>
                <a:spcPct val="0"/>
              </a:spcBef>
            </a:pPr>
            <a:r>
              <a:rPr lang="en-US" sz="1599" spc="385">
                <a:solidFill>
                  <a:srgbClr val="5EDB12"/>
                </a:solidFill>
                <a:latin typeface="Open Sans"/>
              </a:rPr>
              <a:t>BLOCKCHAIN</a:t>
            </a:r>
          </a:p>
        </p:txBody>
      </p:sp>
      <p:sp>
        <p:nvSpPr>
          <p:cNvPr name="TextBox 17" id="17"/>
          <p:cNvSpPr txBox="true"/>
          <p:nvPr/>
        </p:nvSpPr>
        <p:spPr>
          <a:xfrm rot="0">
            <a:off x="10479438" y="4714572"/>
            <a:ext cx="6408714" cy="1934845"/>
          </a:xfrm>
          <a:prstGeom prst="rect">
            <a:avLst/>
          </a:prstGeom>
        </p:spPr>
        <p:txBody>
          <a:bodyPr anchor="t" rtlCol="false" tIns="0" lIns="0" bIns="0" rIns="0">
            <a:spAutoFit/>
          </a:bodyPr>
          <a:lstStyle/>
          <a:p>
            <a:pPr>
              <a:lnSpc>
                <a:spcPts val="3079"/>
              </a:lnSpc>
            </a:pPr>
            <a:r>
              <a:rPr lang="en-US" sz="2199">
                <a:solidFill>
                  <a:srgbClr val="FFFFFF"/>
                </a:solidFill>
                <a:latin typeface="Open Sans"/>
              </a:rPr>
              <a:t>POEC, şirketlerin karbon emisyonlarına dair geri dönüşüm faaliyetlerini ispatlarken aynı zamanda devletlere şeffaf ve güvenilir bir izleme mekanizması sağlar.</a:t>
            </a:r>
          </a:p>
          <a:p>
            <a:pPr>
              <a:lnSpc>
                <a:spcPts val="3079"/>
              </a:lnSpc>
              <a:spcBef>
                <a:spcPct val="0"/>
              </a:spcBef>
            </a:pPr>
          </a:p>
        </p:txBody>
      </p:sp>
      <p:sp>
        <p:nvSpPr>
          <p:cNvPr name="TextBox 18" id="18"/>
          <p:cNvSpPr txBox="true"/>
          <p:nvPr/>
        </p:nvSpPr>
        <p:spPr>
          <a:xfrm rot="0">
            <a:off x="12574283" y="3022911"/>
            <a:ext cx="4685017" cy="356235"/>
          </a:xfrm>
          <a:prstGeom prst="rect">
            <a:avLst/>
          </a:prstGeom>
        </p:spPr>
        <p:txBody>
          <a:bodyPr anchor="t" rtlCol="false" tIns="0" lIns="0" bIns="0" rIns="0">
            <a:spAutoFit/>
          </a:bodyPr>
          <a:lstStyle/>
          <a:p>
            <a:pPr>
              <a:lnSpc>
                <a:spcPts val="2939"/>
              </a:lnSpc>
              <a:spcBef>
                <a:spcPct val="0"/>
              </a:spcBef>
            </a:pPr>
            <a:r>
              <a:rPr lang="en-US" sz="2099">
                <a:solidFill>
                  <a:srgbClr val="FFFFFF"/>
                </a:solidFill>
                <a:latin typeface="Montserrat Bold"/>
              </a:rPr>
              <a:t>(Çevresel Katkının İspatı)</a:t>
            </a:r>
          </a:p>
        </p:txBody>
      </p:sp>
      <p:sp>
        <p:nvSpPr>
          <p:cNvPr name="TextBox 19" id="19"/>
          <p:cNvSpPr txBox="true"/>
          <p:nvPr/>
        </p:nvSpPr>
        <p:spPr>
          <a:xfrm rot="0">
            <a:off x="10479438" y="4107347"/>
            <a:ext cx="6408714" cy="297180"/>
          </a:xfrm>
          <a:prstGeom prst="rect">
            <a:avLst/>
          </a:prstGeom>
        </p:spPr>
        <p:txBody>
          <a:bodyPr anchor="t" rtlCol="false" tIns="0" lIns="0" bIns="0" rIns="0">
            <a:spAutoFit/>
          </a:bodyPr>
          <a:lstStyle/>
          <a:p>
            <a:pPr>
              <a:lnSpc>
                <a:spcPts val="2519"/>
              </a:lnSpc>
              <a:spcBef>
                <a:spcPct val="0"/>
              </a:spcBef>
            </a:pPr>
            <a:r>
              <a:rPr lang="en-US" sz="1799">
                <a:solidFill>
                  <a:srgbClr val="5EDB12"/>
                </a:solidFill>
                <a:latin typeface="Open Sans Bold"/>
              </a:rPr>
              <a:t>Kullanım 001</a:t>
            </a:r>
          </a:p>
        </p:txBody>
      </p:sp>
      <p:sp>
        <p:nvSpPr>
          <p:cNvPr name="TextBox 20" id="20"/>
          <p:cNvSpPr txBox="true"/>
          <p:nvPr/>
        </p:nvSpPr>
        <p:spPr>
          <a:xfrm rot="0">
            <a:off x="10479438" y="7466192"/>
            <a:ext cx="6408714" cy="1544320"/>
          </a:xfrm>
          <a:prstGeom prst="rect">
            <a:avLst/>
          </a:prstGeom>
        </p:spPr>
        <p:txBody>
          <a:bodyPr anchor="t" rtlCol="false" tIns="0" lIns="0" bIns="0" rIns="0">
            <a:spAutoFit/>
          </a:bodyPr>
          <a:lstStyle/>
          <a:p>
            <a:pPr>
              <a:lnSpc>
                <a:spcPts val="3079"/>
              </a:lnSpc>
            </a:pPr>
            <a:r>
              <a:rPr lang="en-US" sz="2199">
                <a:solidFill>
                  <a:srgbClr val="FFFFFF"/>
                </a:solidFill>
                <a:latin typeface="Open Sans"/>
              </a:rPr>
              <a:t>POEC sistemi, IoT cihazları aracılığıyla depolardaki doluluk oranını izleyerek benzin ve iş gücünden tasarruf sağlar.</a:t>
            </a:r>
          </a:p>
          <a:p>
            <a:pPr>
              <a:lnSpc>
                <a:spcPts val="3079"/>
              </a:lnSpc>
              <a:spcBef>
                <a:spcPct val="0"/>
              </a:spcBef>
            </a:pPr>
          </a:p>
        </p:txBody>
      </p:sp>
      <p:sp>
        <p:nvSpPr>
          <p:cNvPr name="TextBox 21" id="21"/>
          <p:cNvSpPr txBox="true"/>
          <p:nvPr/>
        </p:nvSpPr>
        <p:spPr>
          <a:xfrm rot="0">
            <a:off x="10479438" y="6858968"/>
            <a:ext cx="6408714" cy="297180"/>
          </a:xfrm>
          <a:prstGeom prst="rect">
            <a:avLst/>
          </a:prstGeom>
        </p:spPr>
        <p:txBody>
          <a:bodyPr anchor="t" rtlCol="false" tIns="0" lIns="0" bIns="0" rIns="0">
            <a:spAutoFit/>
          </a:bodyPr>
          <a:lstStyle/>
          <a:p>
            <a:pPr>
              <a:lnSpc>
                <a:spcPts val="2519"/>
              </a:lnSpc>
              <a:spcBef>
                <a:spcPct val="0"/>
              </a:spcBef>
            </a:pPr>
            <a:r>
              <a:rPr lang="en-US" sz="1799">
                <a:solidFill>
                  <a:srgbClr val="5EDB12"/>
                </a:solidFill>
                <a:latin typeface="Open Sans Bold"/>
              </a:rPr>
              <a:t>Kullanım 002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436819" y="5362114"/>
            <a:ext cx="7102576" cy="1532550"/>
          </a:xfrm>
          <a:prstGeom prst="rect">
            <a:avLst/>
          </a:prstGeom>
        </p:spPr>
      </p:pic>
      <p:sp>
        <p:nvSpPr>
          <p:cNvPr name="Freeform 3" id="3"/>
          <p:cNvSpPr/>
          <p:nvPr/>
        </p:nvSpPr>
        <p:spPr>
          <a:xfrm flipH="false" flipV="false" rot="0">
            <a:off x="9742164" y="2188101"/>
            <a:ext cx="7374782" cy="6436949"/>
          </a:xfrm>
          <a:custGeom>
            <a:avLst/>
            <a:gdLst/>
            <a:ahLst/>
            <a:cxnLst/>
            <a:rect r="r" b="b" t="t" l="l"/>
            <a:pathLst>
              <a:path h="6436949" w="7374782">
                <a:moveTo>
                  <a:pt x="0" y="0"/>
                </a:moveTo>
                <a:lnTo>
                  <a:pt x="7374782" y="0"/>
                </a:lnTo>
                <a:lnTo>
                  <a:pt x="7374782" y="6436948"/>
                </a:lnTo>
                <a:lnTo>
                  <a:pt x="0" y="6436948"/>
                </a:lnTo>
                <a:lnTo>
                  <a:pt x="0" y="0"/>
                </a:lnTo>
                <a:close/>
              </a:path>
            </a:pathLst>
          </a:custGeom>
          <a:blipFill>
            <a:blip r:embed="rId3"/>
            <a:stretch>
              <a:fillRect l="0" t="0" r="0" b="0"/>
            </a:stretch>
          </a:blipFill>
        </p:spPr>
      </p:sp>
      <p:sp>
        <p:nvSpPr>
          <p:cNvPr name="TextBox 4" id="4"/>
          <p:cNvSpPr txBox="true"/>
          <p:nvPr/>
        </p:nvSpPr>
        <p:spPr>
          <a:xfrm rot="0">
            <a:off x="1028700" y="2563301"/>
            <a:ext cx="8562636" cy="844550"/>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YAPAY ZEKA</a:t>
            </a:r>
          </a:p>
        </p:txBody>
      </p:sp>
      <p:sp>
        <p:nvSpPr>
          <p:cNvPr name="TextBox 5" id="5"/>
          <p:cNvSpPr txBox="true"/>
          <p:nvPr/>
        </p:nvSpPr>
        <p:spPr>
          <a:xfrm rot="0">
            <a:off x="1028700" y="5483191"/>
            <a:ext cx="1905714" cy="3727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Model Başarısı</a:t>
            </a:r>
          </a:p>
        </p:txBody>
      </p:sp>
      <p:sp>
        <p:nvSpPr>
          <p:cNvPr name="TextBox 6" id="6"/>
          <p:cNvSpPr txBox="true"/>
          <p:nvPr/>
        </p:nvSpPr>
        <p:spPr>
          <a:xfrm rot="0">
            <a:off x="1028700" y="3950301"/>
            <a:ext cx="7387709" cy="115379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Görüntü işleme için oluşturulan CNN derin öğrenme modeli, 20.000 fotoğraf arasından seçilen 7180 görselle eğitilerek %89 başarı oranına ulaşmıştır.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028700"/>
            <a:ext cx="8129929" cy="8177752"/>
          </a:xfrm>
          <a:custGeom>
            <a:avLst/>
            <a:gdLst/>
            <a:ahLst/>
            <a:cxnLst/>
            <a:rect r="r" b="b" t="t" l="l"/>
            <a:pathLst>
              <a:path h="8177752" w="8129929">
                <a:moveTo>
                  <a:pt x="0" y="0"/>
                </a:moveTo>
                <a:lnTo>
                  <a:pt x="8129929" y="0"/>
                </a:lnTo>
                <a:lnTo>
                  <a:pt x="8129929" y="8177752"/>
                </a:lnTo>
                <a:lnTo>
                  <a:pt x="0" y="8177752"/>
                </a:lnTo>
                <a:lnTo>
                  <a:pt x="0" y="0"/>
                </a:lnTo>
                <a:close/>
              </a:path>
            </a:pathLst>
          </a:custGeom>
          <a:blipFill>
            <a:blip r:embed="rId2"/>
            <a:stretch>
              <a:fillRect l="0" t="0" r="0" b="0"/>
            </a:stretch>
          </a:blipFill>
        </p:spPr>
      </p:sp>
      <p:sp>
        <p:nvSpPr>
          <p:cNvPr name="TextBox 3" id="3"/>
          <p:cNvSpPr txBox="true"/>
          <p:nvPr/>
        </p:nvSpPr>
        <p:spPr>
          <a:xfrm rot="0">
            <a:off x="1560357" y="2570828"/>
            <a:ext cx="6627462" cy="1730375"/>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PAZARIN POTANSIYELI</a:t>
            </a:r>
          </a:p>
        </p:txBody>
      </p:sp>
      <p:sp>
        <p:nvSpPr>
          <p:cNvPr name="TextBox 4" id="4"/>
          <p:cNvSpPr txBox="true"/>
          <p:nvPr/>
        </p:nvSpPr>
        <p:spPr>
          <a:xfrm rot="0">
            <a:off x="1560357" y="5043543"/>
            <a:ext cx="1725586" cy="788408"/>
          </a:xfrm>
          <a:prstGeom prst="rect">
            <a:avLst/>
          </a:prstGeom>
        </p:spPr>
        <p:txBody>
          <a:bodyPr anchor="t" rtlCol="false" tIns="0" lIns="0" bIns="0" rIns="0">
            <a:spAutoFit/>
          </a:bodyPr>
          <a:lstStyle/>
          <a:p>
            <a:pPr>
              <a:lnSpc>
                <a:spcPts val="6419"/>
              </a:lnSpc>
              <a:spcBef>
                <a:spcPct val="0"/>
              </a:spcBef>
            </a:pPr>
            <a:r>
              <a:rPr lang="en-US" sz="4585">
                <a:solidFill>
                  <a:srgbClr val="FFFFFF"/>
                </a:solidFill>
                <a:latin typeface="Open Sans Extra Bold"/>
              </a:rPr>
              <a:t>54B $</a:t>
            </a:r>
          </a:p>
        </p:txBody>
      </p:sp>
      <p:sp>
        <p:nvSpPr>
          <p:cNvPr name="TextBox 5" id="5"/>
          <p:cNvSpPr txBox="true"/>
          <p:nvPr/>
        </p:nvSpPr>
        <p:spPr>
          <a:xfrm rot="0">
            <a:off x="1560357" y="5789955"/>
            <a:ext cx="1758331" cy="374136"/>
          </a:xfrm>
          <a:prstGeom prst="rect">
            <a:avLst/>
          </a:prstGeom>
        </p:spPr>
        <p:txBody>
          <a:bodyPr anchor="t" rtlCol="false" tIns="0" lIns="0" bIns="0" rIns="0">
            <a:spAutoFit/>
          </a:bodyPr>
          <a:lstStyle/>
          <a:p>
            <a:pPr>
              <a:lnSpc>
                <a:spcPts val="3003"/>
              </a:lnSpc>
              <a:spcBef>
                <a:spcPct val="0"/>
              </a:spcBef>
            </a:pPr>
            <a:r>
              <a:rPr lang="en-US" sz="2145">
                <a:solidFill>
                  <a:srgbClr val="5EDB12"/>
                </a:solidFill>
                <a:latin typeface="Open Sans"/>
              </a:rPr>
              <a:t>In 2020 </a:t>
            </a:r>
          </a:p>
        </p:txBody>
      </p:sp>
      <p:sp>
        <p:nvSpPr>
          <p:cNvPr name="TextBox 6" id="6"/>
          <p:cNvSpPr txBox="true"/>
          <p:nvPr/>
        </p:nvSpPr>
        <p:spPr>
          <a:xfrm rot="0">
            <a:off x="3761903" y="5043543"/>
            <a:ext cx="1758331" cy="788408"/>
          </a:xfrm>
          <a:prstGeom prst="rect">
            <a:avLst/>
          </a:prstGeom>
        </p:spPr>
        <p:txBody>
          <a:bodyPr anchor="t" rtlCol="false" tIns="0" lIns="0" bIns="0" rIns="0">
            <a:spAutoFit/>
          </a:bodyPr>
          <a:lstStyle/>
          <a:p>
            <a:pPr>
              <a:lnSpc>
                <a:spcPts val="6419"/>
              </a:lnSpc>
              <a:spcBef>
                <a:spcPct val="0"/>
              </a:spcBef>
            </a:pPr>
            <a:r>
              <a:rPr lang="en-US" sz="4585">
                <a:solidFill>
                  <a:srgbClr val="FFFFFF"/>
                </a:solidFill>
                <a:latin typeface="Open Sans Extra Bold"/>
              </a:rPr>
              <a:t>77B $</a:t>
            </a:r>
          </a:p>
        </p:txBody>
      </p:sp>
      <p:sp>
        <p:nvSpPr>
          <p:cNvPr name="TextBox 7" id="7"/>
          <p:cNvSpPr txBox="true"/>
          <p:nvPr/>
        </p:nvSpPr>
        <p:spPr>
          <a:xfrm rot="0">
            <a:off x="3761903" y="5789955"/>
            <a:ext cx="1758331" cy="374136"/>
          </a:xfrm>
          <a:prstGeom prst="rect">
            <a:avLst/>
          </a:prstGeom>
        </p:spPr>
        <p:txBody>
          <a:bodyPr anchor="t" rtlCol="false" tIns="0" lIns="0" bIns="0" rIns="0">
            <a:spAutoFit/>
          </a:bodyPr>
          <a:lstStyle/>
          <a:p>
            <a:pPr>
              <a:lnSpc>
                <a:spcPts val="3003"/>
              </a:lnSpc>
              <a:spcBef>
                <a:spcPct val="0"/>
              </a:spcBef>
            </a:pPr>
            <a:r>
              <a:rPr lang="en-US" sz="2145">
                <a:solidFill>
                  <a:srgbClr val="5EDB12"/>
                </a:solidFill>
                <a:latin typeface="Open Sans"/>
              </a:rPr>
              <a:t>In 2027</a:t>
            </a:r>
          </a:p>
        </p:txBody>
      </p:sp>
      <p:sp>
        <p:nvSpPr>
          <p:cNvPr name="TextBox 8" id="8"/>
          <p:cNvSpPr txBox="true"/>
          <p:nvPr/>
        </p:nvSpPr>
        <p:spPr>
          <a:xfrm rot="0">
            <a:off x="5963448" y="5043543"/>
            <a:ext cx="1758331" cy="788408"/>
          </a:xfrm>
          <a:prstGeom prst="rect">
            <a:avLst/>
          </a:prstGeom>
        </p:spPr>
        <p:txBody>
          <a:bodyPr anchor="t" rtlCol="false" tIns="0" lIns="0" bIns="0" rIns="0">
            <a:spAutoFit/>
          </a:bodyPr>
          <a:lstStyle/>
          <a:p>
            <a:pPr>
              <a:lnSpc>
                <a:spcPts val="6419"/>
              </a:lnSpc>
              <a:spcBef>
                <a:spcPct val="0"/>
              </a:spcBef>
            </a:pPr>
            <a:r>
              <a:rPr lang="en-US" sz="4585">
                <a:solidFill>
                  <a:srgbClr val="FFFFFF"/>
                </a:solidFill>
                <a:latin typeface="Open Sans Extra Bold"/>
              </a:rPr>
              <a:t>5,2%</a:t>
            </a:r>
          </a:p>
        </p:txBody>
      </p:sp>
      <p:sp>
        <p:nvSpPr>
          <p:cNvPr name="TextBox 9" id="9"/>
          <p:cNvSpPr txBox="true"/>
          <p:nvPr/>
        </p:nvSpPr>
        <p:spPr>
          <a:xfrm rot="0">
            <a:off x="5963448" y="5789955"/>
            <a:ext cx="1758331" cy="374136"/>
          </a:xfrm>
          <a:prstGeom prst="rect">
            <a:avLst/>
          </a:prstGeom>
        </p:spPr>
        <p:txBody>
          <a:bodyPr anchor="t" rtlCol="false" tIns="0" lIns="0" bIns="0" rIns="0">
            <a:spAutoFit/>
          </a:bodyPr>
          <a:lstStyle/>
          <a:p>
            <a:pPr>
              <a:lnSpc>
                <a:spcPts val="3003"/>
              </a:lnSpc>
              <a:spcBef>
                <a:spcPct val="0"/>
              </a:spcBef>
            </a:pPr>
            <a:r>
              <a:rPr lang="en-US" sz="2145">
                <a:solidFill>
                  <a:srgbClr val="5EDB12"/>
                </a:solidFill>
                <a:latin typeface="Open Sans"/>
              </a:rPr>
              <a:t>2020-2027</a:t>
            </a:r>
          </a:p>
        </p:txBody>
      </p:sp>
      <p:sp>
        <p:nvSpPr>
          <p:cNvPr name="TextBox 10" id="10"/>
          <p:cNvSpPr txBox="true"/>
          <p:nvPr/>
        </p:nvSpPr>
        <p:spPr>
          <a:xfrm rot="0">
            <a:off x="1560357" y="6730058"/>
            <a:ext cx="6949810" cy="115379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Open Sans"/>
              </a:rPr>
              <a:t>Nüfus artışı, şehirleşme ve yeni düzenlemeler, geri dönüşüm hizmetleri pazarının hızla büyümesine öncülük ediyor.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3488134" y="2210829"/>
            <a:ext cx="11311733" cy="6312226"/>
          </a:xfrm>
          <a:custGeom>
            <a:avLst/>
            <a:gdLst/>
            <a:ahLst/>
            <a:cxnLst/>
            <a:rect r="r" b="b" t="t" l="l"/>
            <a:pathLst>
              <a:path h="6312226" w="11311733">
                <a:moveTo>
                  <a:pt x="0" y="0"/>
                </a:moveTo>
                <a:lnTo>
                  <a:pt x="11311732" y="0"/>
                </a:lnTo>
                <a:lnTo>
                  <a:pt x="11311732" y="6312226"/>
                </a:lnTo>
                <a:lnTo>
                  <a:pt x="0" y="6312226"/>
                </a:lnTo>
                <a:lnTo>
                  <a:pt x="0" y="0"/>
                </a:lnTo>
                <a:close/>
              </a:path>
            </a:pathLst>
          </a:custGeom>
          <a:blipFill>
            <a:blip r:embed="rId2"/>
            <a:stretch>
              <a:fillRect l="-8827" t="-13830" r="-5862" b="-8503"/>
            </a:stretch>
          </a:blipFill>
        </p:spPr>
      </p:sp>
      <p:sp>
        <p:nvSpPr>
          <p:cNvPr name="TextBox 3" id="3"/>
          <p:cNvSpPr txBox="true"/>
          <p:nvPr/>
        </p:nvSpPr>
        <p:spPr>
          <a:xfrm rot="0">
            <a:off x="4850550" y="933450"/>
            <a:ext cx="8586899" cy="813452"/>
          </a:xfrm>
          <a:prstGeom prst="rect">
            <a:avLst/>
          </a:prstGeom>
        </p:spPr>
        <p:txBody>
          <a:bodyPr anchor="t" rtlCol="false" tIns="0" lIns="0" bIns="0" rIns="0">
            <a:spAutoFit/>
          </a:bodyPr>
          <a:lstStyle/>
          <a:p>
            <a:pPr algn="ctr">
              <a:lnSpc>
                <a:spcPts val="6614"/>
              </a:lnSpc>
              <a:spcBef>
                <a:spcPct val="0"/>
              </a:spcBef>
            </a:pPr>
            <a:r>
              <a:rPr lang="en-US" sz="4724">
                <a:solidFill>
                  <a:srgbClr val="FFFFFF"/>
                </a:solidFill>
                <a:latin typeface="Montserrat Ultra-Bold"/>
              </a:rPr>
              <a:t>GELİR MODELİ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31524" y="3609348"/>
            <a:ext cx="2889039" cy="725042"/>
            <a:chOff x="0" y="0"/>
            <a:chExt cx="792168" cy="198805"/>
          </a:xfrm>
        </p:grpSpPr>
        <p:sp>
          <p:nvSpPr>
            <p:cNvPr name="Freeform 3" id="3"/>
            <p:cNvSpPr/>
            <p:nvPr/>
          </p:nvSpPr>
          <p:spPr>
            <a:xfrm flipH="false" flipV="false" rot="0">
              <a:off x="0" y="0"/>
              <a:ext cx="792168" cy="198805"/>
            </a:xfrm>
            <a:custGeom>
              <a:avLst/>
              <a:gdLst/>
              <a:ahLst/>
              <a:cxnLst/>
              <a:rect r="r" b="b" t="t" l="l"/>
              <a:pathLst>
                <a:path h="198805" w="792168">
                  <a:moveTo>
                    <a:pt x="0" y="0"/>
                  </a:moveTo>
                  <a:lnTo>
                    <a:pt x="792168" y="0"/>
                  </a:lnTo>
                  <a:lnTo>
                    <a:pt x="792168" y="198805"/>
                  </a:lnTo>
                  <a:lnTo>
                    <a:pt x="0" y="198805"/>
                  </a:lnTo>
                  <a:close/>
                </a:path>
              </a:pathLst>
            </a:custGeom>
            <a:solidFill>
              <a:srgbClr val="1C5739"/>
            </a:solidFill>
            <a:ln cap="sq">
              <a:noFill/>
              <a:prstDash val="solid"/>
              <a:miter/>
            </a:ln>
          </p:spPr>
        </p:sp>
        <p:sp>
          <p:nvSpPr>
            <p:cNvPr name="TextBox 4" id="4"/>
            <p:cNvSpPr txBox="true"/>
            <p:nvPr/>
          </p:nvSpPr>
          <p:spPr>
            <a:xfrm>
              <a:off x="0" y="-47625"/>
              <a:ext cx="792168" cy="246430"/>
            </a:xfrm>
            <a:prstGeom prst="rect">
              <a:avLst/>
            </a:prstGeom>
          </p:spPr>
          <p:txBody>
            <a:bodyPr anchor="ctr" rtlCol="false" tIns="88900" lIns="88900" bIns="88900" rIns="88900"/>
            <a:lstStyle/>
            <a:p>
              <a:pPr algn="ctr" marL="0" indent="0" lvl="0">
                <a:lnSpc>
                  <a:spcPts val="2800"/>
                </a:lnSpc>
                <a:spcBef>
                  <a:spcPct val="0"/>
                </a:spcBef>
              </a:pPr>
              <a:r>
                <a:rPr lang="en-US" sz="2000">
                  <a:solidFill>
                    <a:srgbClr val="FDFBFB"/>
                  </a:solidFill>
                  <a:latin typeface="Open Sauce Italics"/>
                </a:rPr>
                <a:t>Blockchain</a:t>
              </a:r>
            </a:p>
          </p:txBody>
        </p:sp>
      </p:grpSp>
      <p:grpSp>
        <p:nvGrpSpPr>
          <p:cNvPr name="Group 5" id="5"/>
          <p:cNvGrpSpPr/>
          <p:nvPr/>
        </p:nvGrpSpPr>
        <p:grpSpPr>
          <a:xfrm rot="0">
            <a:off x="12534888" y="3609348"/>
            <a:ext cx="2889039" cy="725042"/>
            <a:chOff x="0" y="0"/>
            <a:chExt cx="792168" cy="198805"/>
          </a:xfrm>
        </p:grpSpPr>
        <p:sp>
          <p:nvSpPr>
            <p:cNvPr name="Freeform 6" id="6"/>
            <p:cNvSpPr/>
            <p:nvPr/>
          </p:nvSpPr>
          <p:spPr>
            <a:xfrm flipH="false" flipV="false" rot="0">
              <a:off x="0" y="0"/>
              <a:ext cx="792168" cy="198805"/>
            </a:xfrm>
            <a:custGeom>
              <a:avLst/>
              <a:gdLst/>
              <a:ahLst/>
              <a:cxnLst/>
              <a:rect r="r" b="b" t="t" l="l"/>
              <a:pathLst>
                <a:path h="198805" w="792168">
                  <a:moveTo>
                    <a:pt x="0" y="0"/>
                  </a:moveTo>
                  <a:lnTo>
                    <a:pt x="792168" y="0"/>
                  </a:lnTo>
                  <a:lnTo>
                    <a:pt x="792168" y="198805"/>
                  </a:lnTo>
                  <a:lnTo>
                    <a:pt x="0" y="198805"/>
                  </a:lnTo>
                  <a:close/>
                </a:path>
              </a:pathLst>
            </a:custGeom>
            <a:solidFill>
              <a:srgbClr val="1C5739"/>
            </a:solidFill>
            <a:ln cap="sq">
              <a:noFill/>
              <a:prstDash val="solid"/>
              <a:miter/>
            </a:ln>
          </p:spPr>
        </p:sp>
        <p:sp>
          <p:nvSpPr>
            <p:cNvPr name="TextBox 7" id="7"/>
            <p:cNvSpPr txBox="true"/>
            <p:nvPr/>
          </p:nvSpPr>
          <p:spPr>
            <a:xfrm>
              <a:off x="0" y="-47625"/>
              <a:ext cx="792168" cy="246430"/>
            </a:xfrm>
            <a:prstGeom prst="rect">
              <a:avLst/>
            </a:prstGeom>
          </p:spPr>
          <p:txBody>
            <a:bodyPr anchor="ctr" rtlCol="false" tIns="88900" lIns="88900" bIns="88900" rIns="88900"/>
            <a:lstStyle/>
            <a:p>
              <a:pPr algn="ctr">
                <a:lnSpc>
                  <a:spcPts val="2800"/>
                </a:lnSpc>
              </a:pPr>
              <a:r>
                <a:rPr lang="en-US" sz="2000">
                  <a:solidFill>
                    <a:srgbClr val="FDFBFB"/>
                  </a:solidFill>
                  <a:latin typeface="Open Sauce Italics"/>
                </a:rPr>
                <a:t>AI</a:t>
              </a:r>
            </a:p>
          </p:txBody>
        </p:sp>
      </p:grpSp>
      <p:grpSp>
        <p:nvGrpSpPr>
          <p:cNvPr name="Group 8" id="8"/>
          <p:cNvGrpSpPr/>
          <p:nvPr/>
        </p:nvGrpSpPr>
        <p:grpSpPr>
          <a:xfrm rot="0">
            <a:off x="6131979" y="3609348"/>
            <a:ext cx="2889039" cy="725042"/>
            <a:chOff x="0" y="0"/>
            <a:chExt cx="792168" cy="198805"/>
          </a:xfrm>
        </p:grpSpPr>
        <p:sp>
          <p:nvSpPr>
            <p:cNvPr name="Freeform 9" id="9"/>
            <p:cNvSpPr/>
            <p:nvPr/>
          </p:nvSpPr>
          <p:spPr>
            <a:xfrm flipH="false" flipV="false" rot="0">
              <a:off x="0" y="0"/>
              <a:ext cx="792168" cy="198805"/>
            </a:xfrm>
            <a:custGeom>
              <a:avLst/>
              <a:gdLst/>
              <a:ahLst/>
              <a:cxnLst/>
              <a:rect r="r" b="b" t="t" l="l"/>
              <a:pathLst>
                <a:path h="198805" w="792168">
                  <a:moveTo>
                    <a:pt x="0" y="0"/>
                  </a:moveTo>
                  <a:lnTo>
                    <a:pt x="792168" y="0"/>
                  </a:lnTo>
                  <a:lnTo>
                    <a:pt x="792168" y="198805"/>
                  </a:lnTo>
                  <a:lnTo>
                    <a:pt x="0" y="198805"/>
                  </a:lnTo>
                  <a:close/>
                </a:path>
              </a:pathLst>
            </a:custGeom>
            <a:solidFill>
              <a:srgbClr val="1C5739"/>
            </a:solidFill>
            <a:ln cap="sq">
              <a:noFill/>
              <a:prstDash val="solid"/>
              <a:miter/>
            </a:ln>
          </p:spPr>
        </p:sp>
        <p:sp>
          <p:nvSpPr>
            <p:cNvPr name="TextBox 10" id="10"/>
            <p:cNvSpPr txBox="true"/>
            <p:nvPr/>
          </p:nvSpPr>
          <p:spPr>
            <a:xfrm>
              <a:off x="0" y="-47625"/>
              <a:ext cx="792168" cy="246430"/>
            </a:xfrm>
            <a:prstGeom prst="rect">
              <a:avLst/>
            </a:prstGeom>
          </p:spPr>
          <p:txBody>
            <a:bodyPr anchor="ctr" rtlCol="false" tIns="88900" lIns="88900" bIns="88900" rIns="88900"/>
            <a:lstStyle/>
            <a:p>
              <a:pPr algn="ctr" marL="0" indent="0" lvl="0">
                <a:lnSpc>
                  <a:spcPts val="2800"/>
                </a:lnSpc>
                <a:spcBef>
                  <a:spcPct val="0"/>
                </a:spcBef>
              </a:pPr>
              <a:r>
                <a:rPr lang="en-US" sz="2000">
                  <a:solidFill>
                    <a:srgbClr val="FDFBFB"/>
                  </a:solidFill>
                  <a:latin typeface="Open Sauce Italics"/>
                </a:rPr>
                <a:t>Hardware System</a:t>
              </a:r>
            </a:p>
          </p:txBody>
        </p:sp>
      </p:grpSp>
      <p:sp>
        <p:nvSpPr>
          <p:cNvPr name="Freeform 11" id="11"/>
          <p:cNvSpPr/>
          <p:nvPr/>
        </p:nvSpPr>
        <p:spPr>
          <a:xfrm flipH="false" flipV="false" rot="0">
            <a:off x="10350120" y="4831063"/>
            <a:ext cx="902614" cy="902614"/>
          </a:xfrm>
          <a:custGeom>
            <a:avLst/>
            <a:gdLst/>
            <a:ahLst/>
            <a:cxnLst/>
            <a:rect r="r" b="b" t="t" l="l"/>
            <a:pathLst>
              <a:path h="902614" w="902614">
                <a:moveTo>
                  <a:pt x="0" y="0"/>
                </a:moveTo>
                <a:lnTo>
                  <a:pt x="902614" y="0"/>
                </a:lnTo>
                <a:lnTo>
                  <a:pt x="902614" y="902615"/>
                </a:lnTo>
                <a:lnTo>
                  <a:pt x="0" y="902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179002" y="4831063"/>
            <a:ext cx="902614" cy="902614"/>
          </a:xfrm>
          <a:custGeom>
            <a:avLst/>
            <a:gdLst/>
            <a:ahLst/>
            <a:cxnLst/>
            <a:rect r="r" b="b" t="t" l="l"/>
            <a:pathLst>
              <a:path h="902614" w="902614">
                <a:moveTo>
                  <a:pt x="0" y="0"/>
                </a:moveTo>
                <a:lnTo>
                  <a:pt x="902614" y="0"/>
                </a:lnTo>
                <a:lnTo>
                  <a:pt x="902614" y="902615"/>
                </a:lnTo>
                <a:lnTo>
                  <a:pt x="0" y="9026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528100" y="4831063"/>
            <a:ext cx="902614" cy="902614"/>
          </a:xfrm>
          <a:custGeom>
            <a:avLst/>
            <a:gdLst/>
            <a:ahLst/>
            <a:cxnLst/>
            <a:rect r="r" b="b" t="t" l="l"/>
            <a:pathLst>
              <a:path h="902614" w="902614">
                <a:moveTo>
                  <a:pt x="0" y="0"/>
                </a:moveTo>
                <a:lnTo>
                  <a:pt x="902614" y="0"/>
                </a:lnTo>
                <a:lnTo>
                  <a:pt x="902614" y="902615"/>
                </a:lnTo>
                <a:lnTo>
                  <a:pt x="0" y="9026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2864054" y="6065509"/>
            <a:ext cx="12559892" cy="3192791"/>
            <a:chOff x="0" y="0"/>
            <a:chExt cx="16746523" cy="4257055"/>
          </a:xfrm>
        </p:grpSpPr>
        <p:sp>
          <p:nvSpPr>
            <p:cNvPr name="AutoShape 15" id="15"/>
            <p:cNvSpPr/>
            <p:nvPr/>
          </p:nvSpPr>
          <p:spPr>
            <a:xfrm rot="-6897">
              <a:off x="9" y="16799"/>
              <a:ext cx="16746506" cy="0"/>
            </a:xfrm>
            <a:prstGeom prst="line">
              <a:avLst/>
            </a:prstGeom>
            <a:ln cap="flat" w="25400">
              <a:solidFill>
                <a:srgbClr val="000000"/>
              </a:solidFill>
              <a:prstDash val="solid"/>
              <a:headEnd type="none" len="sm" w="sm"/>
              <a:tailEnd type="none" len="sm" w="sm"/>
            </a:ln>
          </p:spPr>
        </p:sp>
        <p:sp>
          <p:nvSpPr>
            <p:cNvPr name="AutoShape 16" id="16"/>
            <p:cNvSpPr/>
            <p:nvPr/>
          </p:nvSpPr>
          <p:spPr>
            <a:xfrm rot="0">
              <a:off x="25" y="2115827"/>
              <a:ext cx="16746472" cy="0"/>
            </a:xfrm>
            <a:prstGeom prst="line">
              <a:avLst/>
            </a:prstGeom>
            <a:ln cap="flat" w="25400">
              <a:solidFill>
                <a:srgbClr val="000000"/>
              </a:solidFill>
              <a:prstDash val="solid"/>
              <a:headEnd type="none" len="sm" w="sm"/>
              <a:tailEnd type="none" len="sm" w="sm"/>
            </a:ln>
          </p:spPr>
        </p:sp>
        <p:sp>
          <p:nvSpPr>
            <p:cNvPr name="AutoShape 17" id="17"/>
            <p:cNvSpPr/>
            <p:nvPr/>
          </p:nvSpPr>
          <p:spPr>
            <a:xfrm rot="6897">
              <a:off x="9" y="4214856"/>
              <a:ext cx="16746506" cy="0"/>
            </a:xfrm>
            <a:prstGeom prst="line">
              <a:avLst/>
            </a:prstGeom>
            <a:ln cap="flat" w="25400">
              <a:solidFill>
                <a:srgbClr val="000000"/>
              </a:solidFill>
              <a:prstDash val="solid"/>
              <a:headEnd type="none" len="sm" w="sm"/>
              <a:tailEnd type="none" len="sm" w="sm"/>
            </a:ln>
          </p:spPr>
        </p:sp>
      </p:grpSp>
      <p:sp>
        <p:nvSpPr>
          <p:cNvPr name="TextBox 18" id="18"/>
          <p:cNvSpPr txBox="true"/>
          <p:nvPr/>
        </p:nvSpPr>
        <p:spPr>
          <a:xfrm rot="0">
            <a:off x="2365559" y="1467917"/>
            <a:ext cx="7845600" cy="873671"/>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Mevcut Rakiplerimiz</a:t>
            </a:r>
          </a:p>
        </p:txBody>
      </p:sp>
      <p:sp>
        <p:nvSpPr>
          <p:cNvPr name="Freeform 19" id="19"/>
          <p:cNvSpPr/>
          <p:nvPr/>
        </p:nvSpPr>
        <p:spPr>
          <a:xfrm flipH="false" flipV="false" rot="0">
            <a:off x="10350120" y="6417934"/>
            <a:ext cx="902614" cy="902614"/>
          </a:xfrm>
          <a:custGeom>
            <a:avLst/>
            <a:gdLst/>
            <a:ahLst/>
            <a:cxnLst/>
            <a:rect r="r" b="b" t="t" l="l"/>
            <a:pathLst>
              <a:path h="902614" w="902614">
                <a:moveTo>
                  <a:pt x="0" y="0"/>
                </a:moveTo>
                <a:lnTo>
                  <a:pt x="902614" y="0"/>
                </a:lnTo>
                <a:lnTo>
                  <a:pt x="902614" y="902614"/>
                </a:lnTo>
                <a:lnTo>
                  <a:pt x="0" y="902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3528100" y="6417934"/>
            <a:ext cx="902614" cy="902614"/>
          </a:xfrm>
          <a:custGeom>
            <a:avLst/>
            <a:gdLst/>
            <a:ahLst/>
            <a:cxnLst/>
            <a:rect r="r" b="b" t="t" l="l"/>
            <a:pathLst>
              <a:path h="902614" w="902614">
                <a:moveTo>
                  <a:pt x="0" y="0"/>
                </a:moveTo>
                <a:lnTo>
                  <a:pt x="902614" y="0"/>
                </a:lnTo>
                <a:lnTo>
                  <a:pt x="902614" y="902614"/>
                </a:lnTo>
                <a:lnTo>
                  <a:pt x="0" y="902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0350120" y="7986110"/>
            <a:ext cx="902614" cy="902614"/>
          </a:xfrm>
          <a:custGeom>
            <a:avLst/>
            <a:gdLst/>
            <a:ahLst/>
            <a:cxnLst/>
            <a:rect r="r" b="b" t="t" l="l"/>
            <a:pathLst>
              <a:path h="902614" w="902614">
                <a:moveTo>
                  <a:pt x="0" y="0"/>
                </a:moveTo>
                <a:lnTo>
                  <a:pt x="902614" y="0"/>
                </a:lnTo>
                <a:lnTo>
                  <a:pt x="902614" y="902614"/>
                </a:lnTo>
                <a:lnTo>
                  <a:pt x="0" y="902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7179002" y="7986110"/>
            <a:ext cx="902614" cy="902614"/>
          </a:xfrm>
          <a:custGeom>
            <a:avLst/>
            <a:gdLst/>
            <a:ahLst/>
            <a:cxnLst/>
            <a:rect r="r" b="b" t="t" l="l"/>
            <a:pathLst>
              <a:path h="902614" w="902614">
                <a:moveTo>
                  <a:pt x="0" y="0"/>
                </a:moveTo>
                <a:lnTo>
                  <a:pt x="902614" y="0"/>
                </a:lnTo>
                <a:lnTo>
                  <a:pt x="902614" y="902614"/>
                </a:lnTo>
                <a:lnTo>
                  <a:pt x="0" y="902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p:nvPr/>
        </p:nvGrpSpPr>
        <p:grpSpPr>
          <a:xfrm rot="0">
            <a:off x="2864054" y="4799161"/>
            <a:ext cx="2889039" cy="725042"/>
            <a:chOff x="0" y="0"/>
            <a:chExt cx="792168" cy="198805"/>
          </a:xfrm>
        </p:grpSpPr>
        <p:sp>
          <p:nvSpPr>
            <p:cNvPr name="Freeform 24" id="24"/>
            <p:cNvSpPr/>
            <p:nvPr/>
          </p:nvSpPr>
          <p:spPr>
            <a:xfrm flipH="false" flipV="false" rot="0">
              <a:off x="0" y="0"/>
              <a:ext cx="792168" cy="198805"/>
            </a:xfrm>
            <a:custGeom>
              <a:avLst/>
              <a:gdLst/>
              <a:ahLst/>
              <a:cxnLst/>
              <a:rect r="r" b="b" t="t" l="l"/>
              <a:pathLst>
                <a:path h="198805" w="792168">
                  <a:moveTo>
                    <a:pt x="0" y="0"/>
                  </a:moveTo>
                  <a:lnTo>
                    <a:pt x="792168" y="0"/>
                  </a:lnTo>
                  <a:lnTo>
                    <a:pt x="792168" y="198805"/>
                  </a:lnTo>
                  <a:lnTo>
                    <a:pt x="0" y="198805"/>
                  </a:lnTo>
                  <a:close/>
                </a:path>
              </a:pathLst>
            </a:custGeom>
            <a:solidFill>
              <a:srgbClr val="1C5739"/>
            </a:solidFill>
            <a:ln cap="sq">
              <a:noFill/>
              <a:prstDash val="solid"/>
              <a:miter/>
            </a:ln>
          </p:spPr>
        </p:sp>
        <p:sp>
          <p:nvSpPr>
            <p:cNvPr name="TextBox 25" id="25"/>
            <p:cNvSpPr txBox="true"/>
            <p:nvPr/>
          </p:nvSpPr>
          <p:spPr>
            <a:xfrm>
              <a:off x="0" y="-47625"/>
              <a:ext cx="792168" cy="246430"/>
            </a:xfrm>
            <a:prstGeom prst="rect">
              <a:avLst/>
            </a:prstGeom>
          </p:spPr>
          <p:txBody>
            <a:bodyPr anchor="ctr" rtlCol="false" tIns="88900" lIns="88900" bIns="88900" rIns="88900"/>
            <a:lstStyle/>
            <a:p>
              <a:pPr algn="ctr" marL="0" indent="0" lvl="0">
                <a:lnSpc>
                  <a:spcPts val="2800"/>
                </a:lnSpc>
                <a:spcBef>
                  <a:spcPct val="0"/>
                </a:spcBef>
              </a:pPr>
              <a:r>
                <a:rPr lang="en-US" sz="2000">
                  <a:solidFill>
                    <a:srgbClr val="FDFBFB"/>
                  </a:solidFill>
                  <a:latin typeface="Open Sauce Italics"/>
                </a:rPr>
                <a:t>Pfandautomat </a:t>
              </a:r>
            </a:p>
          </p:txBody>
        </p:sp>
      </p:grpSp>
      <p:grpSp>
        <p:nvGrpSpPr>
          <p:cNvPr name="Group 26" id="26"/>
          <p:cNvGrpSpPr/>
          <p:nvPr/>
        </p:nvGrpSpPr>
        <p:grpSpPr>
          <a:xfrm rot="0">
            <a:off x="2864054" y="6386031"/>
            <a:ext cx="2889039" cy="725042"/>
            <a:chOff x="0" y="0"/>
            <a:chExt cx="792168" cy="198805"/>
          </a:xfrm>
        </p:grpSpPr>
        <p:sp>
          <p:nvSpPr>
            <p:cNvPr name="Freeform 27" id="27"/>
            <p:cNvSpPr/>
            <p:nvPr/>
          </p:nvSpPr>
          <p:spPr>
            <a:xfrm flipH="false" flipV="false" rot="0">
              <a:off x="0" y="0"/>
              <a:ext cx="792168" cy="198805"/>
            </a:xfrm>
            <a:custGeom>
              <a:avLst/>
              <a:gdLst/>
              <a:ahLst/>
              <a:cxnLst/>
              <a:rect r="r" b="b" t="t" l="l"/>
              <a:pathLst>
                <a:path h="198805" w="792168">
                  <a:moveTo>
                    <a:pt x="0" y="0"/>
                  </a:moveTo>
                  <a:lnTo>
                    <a:pt x="792168" y="0"/>
                  </a:lnTo>
                  <a:lnTo>
                    <a:pt x="792168" y="198805"/>
                  </a:lnTo>
                  <a:lnTo>
                    <a:pt x="0" y="198805"/>
                  </a:lnTo>
                  <a:close/>
                </a:path>
              </a:pathLst>
            </a:custGeom>
            <a:solidFill>
              <a:srgbClr val="1C5739"/>
            </a:solidFill>
            <a:ln cap="sq">
              <a:noFill/>
              <a:prstDash val="solid"/>
              <a:miter/>
            </a:ln>
          </p:spPr>
        </p:sp>
        <p:sp>
          <p:nvSpPr>
            <p:cNvPr name="TextBox 28" id="28"/>
            <p:cNvSpPr txBox="true"/>
            <p:nvPr/>
          </p:nvSpPr>
          <p:spPr>
            <a:xfrm>
              <a:off x="0" y="-47625"/>
              <a:ext cx="792168" cy="246430"/>
            </a:xfrm>
            <a:prstGeom prst="rect">
              <a:avLst/>
            </a:prstGeom>
          </p:spPr>
          <p:txBody>
            <a:bodyPr anchor="ctr" rtlCol="false" tIns="88900" lIns="88900" bIns="88900" rIns="88900"/>
            <a:lstStyle/>
            <a:p>
              <a:pPr algn="ctr" marL="0" indent="0" lvl="0">
                <a:lnSpc>
                  <a:spcPts val="2800"/>
                </a:lnSpc>
                <a:spcBef>
                  <a:spcPct val="0"/>
                </a:spcBef>
              </a:pPr>
              <a:r>
                <a:rPr lang="en-US" sz="2000">
                  <a:solidFill>
                    <a:srgbClr val="FDFBFB"/>
                  </a:solidFill>
                  <a:latin typeface="Open Sauce Italics"/>
                </a:rPr>
                <a:t>Recycleye</a:t>
              </a:r>
            </a:p>
          </p:txBody>
        </p:sp>
      </p:grpSp>
      <p:grpSp>
        <p:nvGrpSpPr>
          <p:cNvPr name="Group 29" id="29"/>
          <p:cNvGrpSpPr/>
          <p:nvPr/>
        </p:nvGrpSpPr>
        <p:grpSpPr>
          <a:xfrm rot="0">
            <a:off x="2864054" y="7986110"/>
            <a:ext cx="2889039" cy="725042"/>
            <a:chOff x="0" y="0"/>
            <a:chExt cx="792168" cy="198805"/>
          </a:xfrm>
        </p:grpSpPr>
        <p:sp>
          <p:nvSpPr>
            <p:cNvPr name="Freeform 30" id="30"/>
            <p:cNvSpPr/>
            <p:nvPr/>
          </p:nvSpPr>
          <p:spPr>
            <a:xfrm flipH="false" flipV="false" rot="0">
              <a:off x="0" y="0"/>
              <a:ext cx="792168" cy="198805"/>
            </a:xfrm>
            <a:custGeom>
              <a:avLst/>
              <a:gdLst/>
              <a:ahLst/>
              <a:cxnLst/>
              <a:rect r="r" b="b" t="t" l="l"/>
              <a:pathLst>
                <a:path h="198805" w="792168">
                  <a:moveTo>
                    <a:pt x="0" y="0"/>
                  </a:moveTo>
                  <a:lnTo>
                    <a:pt x="792168" y="0"/>
                  </a:lnTo>
                  <a:lnTo>
                    <a:pt x="792168" y="198805"/>
                  </a:lnTo>
                  <a:lnTo>
                    <a:pt x="0" y="198805"/>
                  </a:lnTo>
                  <a:close/>
                </a:path>
              </a:pathLst>
            </a:custGeom>
            <a:solidFill>
              <a:srgbClr val="1C5739"/>
            </a:solidFill>
            <a:ln cap="sq">
              <a:noFill/>
              <a:prstDash val="solid"/>
              <a:miter/>
            </a:ln>
          </p:spPr>
        </p:sp>
        <p:sp>
          <p:nvSpPr>
            <p:cNvPr name="TextBox 31" id="31"/>
            <p:cNvSpPr txBox="true"/>
            <p:nvPr/>
          </p:nvSpPr>
          <p:spPr>
            <a:xfrm>
              <a:off x="0" y="-47625"/>
              <a:ext cx="792168" cy="246430"/>
            </a:xfrm>
            <a:prstGeom prst="rect">
              <a:avLst/>
            </a:prstGeom>
          </p:spPr>
          <p:txBody>
            <a:bodyPr anchor="ctr" rtlCol="false" tIns="88900" lIns="88900" bIns="88900" rIns="88900"/>
            <a:lstStyle/>
            <a:p>
              <a:pPr algn="ctr" marL="0" indent="0" lvl="0">
                <a:lnSpc>
                  <a:spcPts val="2800"/>
                </a:lnSpc>
                <a:spcBef>
                  <a:spcPct val="0"/>
                </a:spcBef>
              </a:pPr>
              <a:r>
                <a:rPr lang="en-US" sz="2000">
                  <a:solidFill>
                    <a:srgbClr val="FDFBFB"/>
                  </a:solidFill>
                  <a:latin typeface="Open Sauce Italics"/>
                </a:rPr>
                <a:t>Evreka</a:t>
              </a:r>
            </a:p>
          </p:txBody>
        </p:sp>
      </p:grpSp>
      <p:sp>
        <p:nvSpPr>
          <p:cNvPr name="Freeform 32" id="32"/>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3" id="33"/>
          <p:cNvGrpSpPr/>
          <p:nvPr/>
        </p:nvGrpSpPr>
        <p:grpSpPr>
          <a:xfrm rot="0">
            <a:off x="10776043" y="-2524707"/>
            <a:ext cx="3964049" cy="3964049"/>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35" id="3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36" id="36"/>
          <p:cNvSpPr/>
          <p:nvPr/>
        </p:nvSpPr>
        <p:spPr>
          <a:xfrm flipH="false" flipV="false" rot="0">
            <a:off x="11752828" y="-6405764"/>
            <a:ext cx="9348363" cy="9348363"/>
          </a:xfrm>
          <a:custGeom>
            <a:avLst/>
            <a:gdLst/>
            <a:ahLst/>
            <a:cxnLst/>
            <a:rect r="r" b="b" t="t" l="l"/>
            <a:pathLst>
              <a:path h="9348363" w="9348363">
                <a:moveTo>
                  <a:pt x="0" y="0"/>
                </a:moveTo>
                <a:lnTo>
                  <a:pt x="9348362" y="0"/>
                </a:lnTo>
                <a:lnTo>
                  <a:pt x="9348362" y="9348362"/>
                </a:lnTo>
                <a:lnTo>
                  <a:pt x="0" y="9348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7" id="37"/>
          <p:cNvGrpSpPr/>
          <p:nvPr/>
        </p:nvGrpSpPr>
        <p:grpSpPr>
          <a:xfrm rot="0">
            <a:off x="-904968" y="8918951"/>
            <a:ext cx="2649263" cy="264926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40" id="40"/>
          <p:cNvSpPr/>
          <p:nvPr/>
        </p:nvSpPr>
        <p:spPr>
          <a:xfrm flipH="false" flipV="false" rot="0">
            <a:off x="7179002" y="6417934"/>
            <a:ext cx="902614" cy="902614"/>
          </a:xfrm>
          <a:custGeom>
            <a:avLst/>
            <a:gdLst/>
            <a:ahLst/>
            <a:cxnLst/>
            <a:rect r="r" b="b" t="t" l="l"/>
            <a:pathLst>
              <a:path h="902614" w="902614">
                <a:moveTo>
                  <a:pt x="0" y="0"/>
                </a:moveTo>
                <a:lnTo>
                  <a:pt x="902614" y="0"/>
                </a:lnTo>
                <a:lnTo>
                  <a:pt x="902614" y="902614"/>
                </a:lnTo>
                <a:lnTo>
                  <a:pt x="0" y="902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1" id="41"/>
          <p:cNvSpPr/>
          <p:nvPr/>
        </p:nvSpPr>
        <p:spPr>
          <a:xfrm flipH="false" flipV="false" rot="0">
            <a:off x="13519684" y="8016336"/>
            <a:ext cx="902614" cy="902614"/>
          </a:xfrm>
          <a:custGeom>
            <a:avLst/>
            <a:gdLst/>
            <a:ahLst/>
            <a:cxnLst/>
            <a:rect r="r" b="b" t="t" l="l"/>
            <a:pathLst>
              <a:path h="902614" w="902614">
                <a:moveTo>
                  <a:pt x="0" y="0"/>
                </a:moveTo>
                <a:lnTo>
                  <a:pt x="902614" y="0"/>
                </a:lnTo>
                <a:lnTo>
                  <a:pt x="902614" y="902615"/>
                </a:lnTo>
                <a:lnTo>
                  <a:pt x="0" y="902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DAF3KcLmGzU</dc:identifier>
  <dcterms:modified xsi:type="dcterms:W3CDTF">2011-08-01T06:04:30Z</dcterms:modified>
  <cp:revision>1</cp:revision>
  <dc:title>Green Modern Environment Presentation</dc:title>
</cp:coreProperties>
</file>